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6" r:id="rId4"/>
    <p:sldId id="260" r:id="rId5"/>
    <p:sldId id="261" r:id="rId6"/>
    <p:sldId id="267" r:id="rId7"/>
    <p:sldId id="258" r:id="rId8"/>
    <p:sldId id="269" r:id="rId9"/>
    <p:sldId id="262" r:id="rId10"/>
    <p:sldId id="263" r:id="rId11"/>
    <p:sldId id="264" r:id="rId12"/>
    <p:sldId id="266" r:id="rId13"/>
    <p:sldId id="265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AE54E-7ED5-42D8-AE70-81080DD869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630E89-E6B9-43AA-8F16-F931FE79B9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6EF38E-1218-447A-9122-CF6E832CA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38E7D-282A-49D4-B85C-10AC229A6E10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83D74-53C1-458D-AD85-84474F0D2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860D2-4218-48F4-A5E2-22C93C4FC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1E050-D0FC-4CEF-AB10-000307509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117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A1B12-F72A-4203-AAAE-15E4B9711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87FE28-8AF5-4EA4-8B50-EBA266FEC8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2AA76-86DA-4D58-9972-0C3383CC0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38E7D-282A-49D4-B85C-10AC229A6E10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A46776-36D5-4835-BEAF-57C6A7C93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86ACF2-2A85-410E-AB2C-A7E259E80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1E050-D0FC-4CEF-AB10-000307509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811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86487A-61C9-4138-AAD1-78F95857C3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3B7AF5-CFFD-467F-9EBA-D086D4D21B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C402A9-D435-4450-8243-A92A889A1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38E7D-282A-49D4-B85C-10AC229A6E10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4D6B51-F85F-4DE4-94B3-97489C72D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611AE-2B53-4877-8646-183FE657E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1E050-D0FC-4CEF-AB10-000307509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533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6D907-8F82-4E3D-AB0B-D9C6461E8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31E7F4-3BFA-460F-8402-554BC6DF8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0707FF-3427-463F-A46A-A33FE8EC6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38E7D-282A-49D4-B85C-10AC229A6E10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A3F36-7410-41A2-BE6F-E8D93D27A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2BC57F-229C-46F2-A73A-31AF06C9E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1E050-D0FC-4CEF-AB10-000307509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519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F9240-40FF-4D8C-9E98-8C39826D2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D1B7C4-971B-4330-9C0D-FDE30C6BCC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DC2387-17FB-4F46-84DB-8007CC334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38E7D-282A-49D4-B85C-10AC229A6E10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42AB9-B5E8-4B38-85C3-A7CA99C3B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F20960-9BD2-4859-BDDE-5081C0BFC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1E050-D0FC-4CEF-AB10-000307509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116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8AC68-3DEC-4611-B5CB-9E49EF006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0955F-E697-4DBF-BB1A-3E4CAA868E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9E9988-380C-44A7-B91D-A53AF66DC5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59DBE6-22E4-4CCB-9ED2-2BDE8EACA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38E7D-282A-49D4-B85C-10AC229A6E10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20D10F-57A3-42A3-B5FF-82F1EA4CD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576CF3-F58E-42A8-ABE5-87510DE09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1E050-D0FC-4CEF-AB10-000307509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399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1FF8D-644F-4BEB-AF7F-12BB38F36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469C90-FBB5-4034-BBA6-9E145E5EEE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3ECFB9-99C8-46D6-B436-9A41A1D570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7D9DC8-4EFD-4B68-849D-574682F223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B3881E-EE9C-420B-8936-329684CF82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EF7A23-1E05-4B10-AA9B-8DE600602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38E7D-282A-49D4-B85C-10AC229A6E10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3F9742-A51D-4794-85EB-9372802B7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09D642-5606-4F38-A552-5C1D72ADC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1E050-D0FC-4CEF-AB10-000307509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825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2C8FC-0A3D-4050-82DC-55BB02648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2140FD-25D5-4FE3-912D-9E256ADDA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38E7D-282A-49D4-B85C-10AC229A6E10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2920F1-B0F7-483B-9B1E-42F28624B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453583-AC3F-43A6-A3B1-A687DCE9A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1E050-D0FC-4CEF-AB10-000307509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851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91DDAB-9B9F-406A-A41C-0AF8646B9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38E7D-282A-49D4-B85C-10AC229A6E10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B1E155-D684-47A1-8675-FC9549B05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0786D2-2D07-4350-938D-48196B8CF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1E050-D0FC-4CEF-AB10-000307509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540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81727-ABBB-409F-86F5-771CC9D0F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2DA9C-6E25-432E-A290-F84106A5C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B5DCA8-C9B8-4D14-8E4E-A7931A8F61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D14C35-03CB-4ECB-ADC0-DF4EEB13C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38E7D-282A-49D4-B85C-10AC229A6E10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C4E2F1-A1E0-4E98-871A-37E4F3D08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218239-A0DD-4D45-907F-E159FBAB8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1E050-D0FC-4CEF-AB10-000307509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894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2A851-5008-4EA1-B2FF-C97DEBD4E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D16214-72A5-4001-8975-555586B262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77DB3E-36DB-4C13-800A-1090AD77A0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03EB65-FDB3-435C-93C5-B9681A5D0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38E7D-282A-49D4-B85C-10AC229A6E10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A5E27B-6175-413D-AD9A-417909F31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6FC4A3-7170-4E9B-AC3B-364AD3727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1E050-D0FC-4CEF-AB10-000307509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187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750B87-0119-4EF8-97A7-8DA90F408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F86FCC-3468-448E-8A68-21BD8F56E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FC958-81B6-44E3-8784-653ABC4BE1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38E7D-282A-49D4-B85C-10AC229A6E10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B4D5E-F4EB-44DF-AE7B-4F38AED4BC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49705B-968D-4711-BE31-090E2B10DC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1E050-D0FC-4CEF-AB10-000307509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77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31223-0D36-4616-8700-9736805EE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0" y="1203325"/>
            <a:ext cx="3073400" cy="1325563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HEC RAS cross sections at Bike Trails downloaded from ATX Flood Pro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131161-F25F-43CA-B3F7-3DEDECBA8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131" y="365126"/>
            <a:ext cx="8047519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643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1BABE-8316-4DBE-849E-285093081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648200" cy="1325563"/>
          </a:xfrm>
        </p:spPr>
        <p:txBody>
          <a:bodyPr/>
          <a:lstStyle/>
          <a:p>
            <a:r>
              <a:rPr lang="en-US" dirty="0"/>
              <a:t>2017 elevation contours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9865E-4664-4081-B000-1634602AFC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56CE5D-0D73-4C42-8B3B-A0D59E6E9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837838"/>
            <a:ext cx="5582429" cy="518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066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9BD17-225B-4474-BE2D-A356DE6F1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2017 elevation contours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89052-726A-4885-8380-81055A655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670300" cy="4351338"/>
          </a:xfrm>
        </p:spPr>
        <p:txBody>
          <a:bodyPr/>
          <a:lstStyle/>
          <a:p>
            <a:r>
              <a:rPr lang="en-US" dirty="0"/>
              <a:t>Location of trails can be interpreted based on elevation contours and aerial imagery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75A7B7-117B-42B2-B839-D3425F3D0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718" y="1498599"/>
            <a:ext cx="8217594" cy="535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042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181B9-E659-4638-A1FC-E01765834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753100" cy="1325563"/>
          </a:xfrm>
        </p:spPr>
        <p:txBody>
          <a:bodyPr/>
          <a:lstStyle/>
          <a:p>
            <a:r>
              <a:rPr lang="en-US" dirty="0"/>
              <a:t>Floodplain storage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2420D-D8AA-4A74-883A-2E11DF9C0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442" y="2098675"/>
            <a:ext cx="6032500" cy="4351338"/>
          </a:xfrm>
        </p:spPr>
        <p:txBody>
          <a:bodyPr/>
          <a:lstStyle/>
          <a:p>
            <a:r>
              <a:rPr lang="en-US" dirty="0"/>
              <a:t>Trails are situated on terrain above elevation 646 and below 654 in the floodplain.</a:t>
            </a:r>
          </a:p>
          <a:p>
            <a:r>
              <a:rPr lang="en-US" dirty="0"/>
              <a:t>Jumps created by excavating shallow pits and stacking and shaping soil into ramps and landings.</a:t>
            </a:r>
          </a:p>
          <a:p>
            <a:r>
              <a:rPr lang="en-US" dirty="0"/>
              <a:t>Trail features (jumps) were created without importing fill, so floodplain storage is not impacted.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CCE8BE-40B0-44FA-802C-FDE2191D0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6084" y="748444"/>
            <a:ext cx="7030431" cy="6134956"/>
          </a:xfrm>
          <a:prstGeom prst="rect">
            <a:avLst/>
          </a:prstGeom>
        </p:spPr>
      </p:pic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E1D705D0-64A0-4562-A3DD-3A062CF727D5}"/>
              </a:ext>
            </a:extLst>
          </p:cNvPr>
          <p:cNvSpPr/>
          <p:nvPr/>
        </p:nvSpPr>
        <p:spPr>
          <a:xfrm>
            <a:off x="11353800" y="1041400"/>
            <a:ext cx="2197100" cy="927100"/>
          </a:xfrm>
          <a:prstGeom prst="wedgeRectCallout">
            <a:avLst>
              <a:gd name="adj1" fmla="val -36973"/>
              <a:gd name="adj2" fmla="val 9948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Bike trail area</a:t>
            </a:r>
          </a:p>
        </p:txBody>
      </p:sp>
    </p:spTree>
    <p:extLst>
      <p:ext uri="{BB962C8B-B14F-4D97-AF65-F5344CB8AC3E}">
        <p14:creationId xmlns:p14="http://schemas.microsoft.com/office/powerpoint/2010/main" val="2337912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12C6A-DD60-4708-AB5D-6D0DE833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47437"/>
            <a:ext cx="3303020" cy="1325563"/>
          </a:xfrm>
        </p:spPr>
        <p:txBody>
          <a:bodyPr/>
          <a:lstStyle/>
          <a:p>
            <a:r>
              <a:rPr lang="en-US" dirty="0"/>
              <a:t>Flood flows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7A7B80-EA36-447D-8420-72D92D726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2159225"/>
            <a:ext cx="3036320" cy="4351338"/>
          </a:xfrm>
        </p:spPr>
        <p:txBody>
          <a:bodyPr/>
          <a:lstStyle/>
          <a:p>
            <a:r>
              <a:rPr lang="en-US" dirty="0"/>
              <a:t>Trails are outside floodway and located in ineffective flow area</a:t>
            </a:r>
          </a:p>
          <a:p>
            <a:r>
              <a:rPr lang="en-US" dirty="0"/>
              <a:t>Located in area of scattered brush and heavy weeds (n = 0.07)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2B0E95-B48E-4650-AC8F-C4F01047A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4520" y="194811"/>
            <a:ext cx="8125959" cy="646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280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ACD67-9B4E-4DC5-8946-37B3C41AC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Erosion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44311-891C-49B7-8B4D-3A75F1C2A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Clay rich soils with cohesive properties</a:t>
            </a:r>
          </a:p>
          <a:p>
            <a:r>
              <a:rPr lang="en-US" dirty="0"/>
              <a:t>Exposed soil surfaces on trails and jumps is highly compacted by bike tires</a:t>
            </a:r>
          </a:p>
          <a:p>
            <a:r>
              <a:rPr lang="en-US" dirty="0"/>
              <a:t>Tarps used to cover exposed dirt mounds in event of heavy rain</a:t>
            </a:r>
          </a:p>
          <a:p>
            <a:r>
              <a:rPr lang="en-US" dirty="0"/>
              <a:t>Grass and vegetation planted on steep slopes on sides of features to hold soil in place</a:t>
            </a:r>
          </a:p>
          <a:p>
            <a:r>
              <a:rPr lang="en-US" dirty="0"/>
              <a:t>Above conditions tends to prevent soil erosion</a:t>
            </a:r>
          </a:p>
          <a:p>
            <a:r>
              <a:rPr lang="en-US" dirty="0"/>
              <a:t>When erosion does occur, sediment is captured in shallow pits (sediment traps) near jumps.  No sediment is discharged to the creek.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113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28245-52E7-4140-B46D-D211BAC11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 section at upstream end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1F5AF-ADC8-4436-BD42-72761B987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637495" cy="4351338"/>
          </a:xfrm>
        </p:spPr>
        <p:txBody>
          <a:bodyPr/>
          <a:lstStyle/>
          <a:p>
            <a:r>
              <a:rPr lang="en-US" dirty="0"/>
              <a:t>Trails are located on left side of cross section in area designated as ineffective flow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679FA6-AF18-4FE8-AE19-1A56642B8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5695" y="1385888"/>
            <a:ext cx="8221222" cy="565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945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E3E8C-7599-4D70-809E-C33CB80DE2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84CD6E-F902-4199-9DB7-292053BFF2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388035-E826-46D9-9CAA-2B71E371F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2864"/>
            <a:ext cx="12192000" cy="543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217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FA17F-D7B4-4105-8005-FFD3AC566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/>
              <a:t>Ineffective flow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9D7EA-23D4-4960-A27E-7176F41B14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F63A4B-119D-46A8-82FB-1F4E7FFF8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600" y="1057767"/>
            <a:ext cx="9347200" cy="580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479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E1F69-BCFB-4431-8BC3-B5BCC1C52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Ineffective areas in HEC RAS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40027-2A67-4742-9705-03761E310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manual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CB15F3-DCEE-471D-B598-86CCE43DD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7791" y="1405424"/>
            <a:ext cx="7157341" cy="33899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884ABA-CDCB-420F-88F3-12D4225244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7222" y="4459614"/>
            <a:ext cx="6478481" cy="239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579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59CEC-0B67-4318-AC3A-7300ED456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Roughness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93BE3-7A9A-4F57-AF76-E50ABD1F0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Typical values from HEC </a:t>
            </a:r>
          </a:p>
          <a:p>
            <a:pPr marL="0" indent="0">
              <a:buNone/>
            </a:pPr>
            <a:r>
              <a:rPr lang="en-US" dirty="0"/>
              <a:t>RAS manual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F30149-1D6D-4D03-9ED3-7548D778E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9310" y="365125"/>
            <a:ext cx="6849844" cy="569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777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28245-52E7-4140-B46D-D211BAC11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 section at downstream end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1F5AF-ADC8-4436-BD42-72761B987F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E77CC7-6B64-4301-9AEB-BF1A3A142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878" y="1614195"/>
            <a:ext cx="8874436" cy="406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588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263F8-E448-458D-9575-2EBCAD490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May 2015 flood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0458B-A971-4B6A-AD3D-4F14FC2AC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078357" cy="4351338"/>
          </a:xfrm>
        </p:spPr>
        <p:txBody>
          <a:bodyPr/>
          <a:lstStyle/>
          <a:p>
            <a:r>
              <a:rPr lang="en-US" dirty="0"/>
              <a:t>High water submerged trails, but flow was stagnant.</a:t>
            </a:r>
          </a:p>
          <a:p>
            <a:r>
              <a:rPr lang="en-US" dirty="0"/>
              <a:t>This observation agrees with HEC RAS model of “ineffective flow”</a:t>
            </a:r>
          </a:p>
        </p:txBody>
      </p:sp>
      <p:pic>
        <p:nvPicPr>
          <p:cNvPr id="5" name="Picture 4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AFFD7B3D-D5AB-4F52-B44F-084BD108B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18" b="27536"/>
          <a:stretch/>
        </p:blipFill>
        <p:spPr>
          <a:xfrm>
            <a:off x="5141843" y="113095"/>
            <a:ext cx="6530336" cy="647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816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9FC7D-7ED9-4DDB-9B42-F8F30C38E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389731"/>
            <a:ext cx="3619500" cy="1325563"/>
          </a:xfrm>
        </p:spPr>
        <p:txBody>
          <a:bodyPr/>
          <a:lstStyle/>
          <a:p>
            <a:r>
              <a:rPr lang="en-US" dirty="0"/>
              <a:t>2017 elevation contours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79167-C206-4A74-949D-4F70A0047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213100" cy="4351338"/>
          </a:xfrm>
        </p:spPr>
        <p:txBody>
          <a:bodyPr/>
          <a:lstStyle/>
          <a:p>
            <a:r>
              <a:rPr lang="en-US" dirty="0"/>
              <a:t>From City of Austin Property Profile website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A9E2E3-B0C4-420B-99B7-0DC2030B2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0831" y="478631"/>
            <a:ext cx="8021169" cy="617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3592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271</Words>
  <Application>Microsoft Office PowerPoint</Application>
  <PresentationFormat>Widescreen</PresentationFormat>
  <Paragraphs>33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HEC RAS cross sections at Bike Trails downloaded from ATX Flood Pro</vt:lpstr>
      <vt:lpstr>Cross section at upstream end</vt:lpstr>
      <vt:lpstr>PowerPoint Presentation</vt:lpstr>
      <vt:lpstr>Ineffective flow areas</vt:lpstr>
      <vt:lpstr>Ineffective areas in HEC RAS model</vt:lpstr>
      <vt:lpstr>Roughness values</vt:lpstr>
      <vt:lpstr>Cross section at downstream end</vt:lpstr>
      <vt:lpstr>May 2015 flood</vt:lpstr>
      <vt:lpstr>2017 elevation contours</vt:lpstr>
      <vt:lpstr>2017 elevation contours</vt:lpstr>
      <vt:lpstr>2017 elevation contours</vt:lpstr>
      <vt:lpstr>Floodplain storage</vt:lpstr>
      <vt:lpstr>Flood flows </vt:lpstr>
      <vt:lpstr>Erosion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pramirez biodiversityworks.org</dc:creator>
  <cp:lastModifiedBy>pramirez biodiversityworks.org</cp:lastModifiedBy>
  <cp:revision>15</cp:revision>
  <dcterms:created xsi:type="dcterms:W3CDTF">2021-05-01T01:59:27Z</dcterms:created>
  <dcterms:modified xsi:type="dcterms:W3CDTF">2021-05-03T02:45:49Z</dcterms:modified>
</cp:coreProperties>
</file>